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480" y="-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62000"/>
            <a:ext cx="9141460" cy="5334000"/>
          </a:xfrm>
          <a:custGeom>
            <a:avLst/>
            <a:gdLst/>
            <a:ahLst/>
            <a:cxnLst/>
            <a:rect l="l" t="t" r="r" b="b"/>
            <a:pathLst>
              <a:path w="9141460" h="5334000">
                <a:moveTo>
                  <a:pt x="9140952" y="0"/>
                </a:moveTo>
                <a:lnTo>
                  <a:pt x="0" y="0"/>
                </a:lnTo>
                <a:lnTo>
                  <a:pt x="0" y="5334000"/>
                </a:lnTo>
                <a:lnTo>
                  <a:pt x="9140952" y="5334000"/>
                </a:lnTo>
                <a:lnTo>
                  <a:pt x="9140952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62000"/>
            <a:ext cx="9141460" cy="5334000"/>
          </a:xfrm>
          <a:custGeom>
            <a:avLst/>
            <a:gdLst/>
            <a:ahLst/>
            <a:cxnLst/>
            <a:rect l="l" t="t" r="r" b="b"/>
            <a:pathLst>
              <a:path w="9141460" h="5334000">
                <a:moveTo>
                  <a:pt x="9140952" y="0"/>
                </a:moveTo>
                <a:lnTo>
                  <a:pt x="0" y="0"/>
                </a:lnTo>
                <a:lnTo>
                  <a:pt x="0" y="5334000"/>
                </a:lnTo>
                <a:lnTo>
                  <a:pt x="9140952" y="5334000"/>
                </a:lnTo>
                <a:lnTo>
                  <a:pt x="9140952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866647"/>
            <a:ext cx="12034520" cy="925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5724" y="2259533"/>
            <a:ext cx="11820550" cy="2757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2311" y="748283"/>
            <a:ext cx="7409688" cy="53538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7912" y="1749678"/>
            <a:ext cx="3276600" cy="207391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55"/>
              </a:spcBef>
            </a:pPr>
            <a:r>
              <a:rPr sz="4800" spc="-85" dirty="0">
                <a:latin typeface="Corbel"/>
                <a:cs typeface="Corbel"/>
              </a:rPr>
              <a:t>Doctor </a:t>
            </a:r>
            <a:r>
              <a:rPr sz="4800" spc="-80" dirty="0">
                <a:latin typeface="Corbel"/>
                <a:cs typeface="Corbel"/>
              </a:rPr>
              <a:t> </a:t>
            </a:r>
            <a:r>
              <a:rPr sz="4800" spc="-100" dirty="0">
                <a:latin typeface="Corbel"/>
                <a:cs typeface="Corbel"/>
              </a:rPr>
              <a:t>App</a:t>
            </a:r>
            <a:r>
              <a:rPr sz="4800" spc="-105" dirty="0">
                <a:latin typeface="Corbel"/>
                <a:cs typeface="Corbel"/>
              </a:rPr>
              <a:t>o</a:t>
            </a:r>
            <a:r>
              <a:rPr sz="4800" spc="-100" dirty="0">
                <a:latin typeface="Corbel"/>
                <a:cs typeface="Corbel"/>
              </a:rPr>
              <a:t>in</a:t>
            </a:r>
            <a:r>
              <a:rPr sz="4800" spc="-95" dirty="0">
                <a:latin typeface="Corbel"/>
                <a:cs typeface="Corbel"/>
              </a:rPr>
              <a:t>t</a:t>
            </a:r>
            <a:r>
              <a:rPr sz="4800" spc="-100" dirty="0">
                <a:latin typeface="Corbel"/>
                <a:cs typeface="Corbel"/>
              </a:rPr>
              <a:t>men</a:t>
            </a:r>
            <a:r>
              <a:rPr sz="4800" dirty="0">
                <a:latin typeface="Corbel"/>
                <a:cs typeface="Corbel"/>
              </a:rPr>
              <a:t>t  </a:t>
            </a:r>
            <a:r>
              <a:rPr sz="4800" spc="-80" dirty="0">
                <a:latin typeface="Corbel"/>
                <a:cs typeface="Corbel"/>
              </a:rPr>
              <a:t>System</a:t>
            </a:r>
            <a:endParaRPr sz="4800">
              <a:latin typeface="Corbel"/>
              <a:cs typeface="Corbe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19" y="4078223"/>
            <a:ext cx="4721352" cy="2017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381" y="762000"/>
            <a:ext cx="9601200" cy="562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42373" y="212177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FFFF00"/>
                </a:solidFill>
              </a:rPr>
              <a:t>CLASS DIAGRAM</a:t>
            </a:r>
            <a:endParaRPr lang="en-IN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545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5658"/>
            <a:ext cx="83058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6534" y="194726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>
                <a:solidFill>
                  <a:schemeClr val="bg1"/>
                </a:solidFill>
              </a:rPr>
              <a:t>ARCHITECTURE DIAGRAM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82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247723"/>
            <a:ext cx="10439400" cy="5919216"/>
            <a:chOff x="0" y="228600"/>
            <a:chExt cx="12192127" cy="591921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8600"/>
              <a:ext cx="12192000" cy="59192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70492" y="762000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9200" y="304800"/>
            <a:ext cx="12725400" cy="5564505"/>
            <a:chOff x="0" y="762000"/>
            <a:chExt cx="12192000" cy="5335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62000"/>
              <a:ext cx="9270365" cy="53355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70492" y="762000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115358"/>
            <a:ext cx="12192000" cy="6200140"/>
            <a:chOff x="0" y="339852"/>
            <a:chExt cx="12192000" cy="6200140"/>
          </a:xfrm>
        </p:grpSpPr>
        <p:sp>
          <p:nvSpPr>
            <p:cNvPr id="3" name="object 3"/>
            <p:cNvSpPr/>
            <p:nvPr/>
          </p:nvSpPr>
          <p:spPr>
            <a:xfrm>
              <a:off x="0" y="762000"/>
              <a:ext cx="9141460" cy="5334000"/>
            </a:xfrm>
            <a:custGeom>
              <a:avLst/>
              <a:gdLst/>
              <a:ahLst/>
              <a:cxnLst/>
              <a:rect l="l" t="t" r="r" b="b"/>
              <a:pathLst>
                <a:path w="9141460" h="5334000">
                  <a:moveTo>
                    <a:pt x="9140952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9140952" y="5334000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9852"/>
              <a:ext cx="10419460" cy="61996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70492" y="762000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800" y="228600"/>
            <a:ext cx="12192000" cy="6024880"/>
            <a:chOff x="0" y="448055"/>
            <a:chExt cx="12192000" cy="6024880"/>
          </a:xfrm>
        </p:grpSpPr>
        <p:sp>
          <p:nvSpPr>
            <p:cNvPr id="3" name="object 3"/>
            <p:cNvSpPr/>
            <p:nvPr/>
          </p:nvSpPr>
          <p:spPr>
            <a:xfrm>
              <a:off x="0" y="761999"/>
              <a:ext cx="9141460" cy="5334000"/>
            </a:xfrm>
            <a:custGeom>
              <a:avLst/>
              <a:gdLst/>
              <a:ahLst/>
              <a:cxnLst/>
              <a:rect l="l" t="t" r="r" b="b"/>
              <a:pathLst>
                <a:path w="9141460" h="5334000">
                  <a:moveTo>
                    <a:pt x="9140952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9140952" y="5334000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8055"/>
              <a:ext cx="10861420" cy="60243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70492" y="761999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13943"/>
            <a:ext cx="12192000" cy="6358255"/>
            <a:chOff x="0" y="313943"/>
            <a:chExt cx="12192000" cy="6358255"/>
          </a:xfrm>
        </p:grpSpPr>
        <p:sp>
          <p:nvSpPr>
            <p:cNvPr id="3" name="object 3"/>
            <p:cNvSpPr/>
            <p:nvPr/>
          </p:nvSpPr>
          <p:spPr>
            <a:xfrm>
              <a:off x="0" y="761999"/>
              <a:ext cx="9141460" cy="5334000"/>
            </a:xfrm>
            <a:custGeom>
              <a:avLst/>
              <a:gdLst/>
              <a:ahLst/>
              <a:cxnLst/>
              <a:rect l="l" t="t" r="r" b="b"/>
              <a:pathLst>
                <a:path w="9141460" h="5334000">
                  <a:moveTo>
                    <a:pt x="9140952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9140952" y="5334000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3943"/>
              <a:ext cx="12191999" cy="63581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70492" y="761999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600" y="228600"/>
            <a:ext cx="12192000" cy="5998845"/>
            <a:chOff x="0" y="367284"/>
            <a:chExt cx="12192000" cy="5998845"/>
          </a:xfrm>
        </p:grpSpPr>
        <p:sp>
          <p:nvSpPr>
            <p:cNvPr id="3" name="object 3"/>
            <p:cNvSpPr/>
            <p:nvPr/>
          </p:nvSpPr>
          <p:spPr>
            <a:xfrm>
              <a:off x="0" y="762000"/>
              <a:ext cx="9141460" cy="5334000"/>
            </a:xfrm>
            <a:custGeom>
              <a:avLst/>
              <a:gdLst/>
              <a:ahLst/>
              <a:cxnLst/>
              <a:rect l="l" t="t" r="r" b="b"/>
              <a:pathLst>
                <a:path w="9141460" h="5334000">
                  <a:moveTo>
                    <a:pt x="9140952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9140952" y="5334000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67284"/>
              <a:ext cx="11035156" cy="59984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70492" y="762000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0492" y="762000"/>
            <a:ext cx="2921635" cy="5334000"/>
          </a:xfrm>
          <a:custGeom>
            <a:avLst/>
            <a:gdLst/>
            <a:ahLst/>
            <a:cxnLst/>
            <a:rect l="l" t="t" r="r" b="b"/>
            <a:pathLst>
              <a:path w="2921634" h="5334000">
                <a:moveTo>
                  <a:pt x="0" y="5334000"/>
                </a:moveTo>
                <a:lnTo>
                  <a:pt x="2921507" y="5334000"/>
                </a:lnTo>
                <a:lnTo>
                  <a:pt x="2921507" y="0"/>
                </a:lnTo>
                <a:lnTo>
                  <a:pt x="0" y="0"/>
                </a:lnTo>
                <a:lnTo>
                  <a:pt x="0" y="5334000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286" y="1323847"/>
            <a:ext cx="8320405" cy="833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300" b="1" spc="-229" dirty="0">
                <a:latin typeface="Corbel"/>
                <a:cs typeface="Corbel"/>
              </a:rPr>
              <a:t>T</a:t>
            </a:r>
            <a:r>
              <a:rPr sz="5300" b="1" spc="-95" dirty="0">
                <a:latin typeface="Corbel"/>
                <a:cs typeface="Corbel"/>
              </a:rPr>
              <a:t>OO</a:t>
            </a:r>
            <a:r>
              <a:rPr sz="5300" b="1" spc="-105" dirty="0">
                <a:latin typeface="Corbel"/>
                <a:cs typeface="Corbel"/>
              </a:rPr>
              <a:t>L</a:t>
            </a:r>
            <a:r>
              <a:rPr sz="5300" b="1" dirty="0">
                <a:latin typeface="Corbel"/>
                <a:cs typeface="Corbel"/>
              </a:rPr>
              <a:t>S</a:t>
            </a:r>
            <a:r>
              <a:rPr sz="5300" b="1" spc="-470" dirty="0">
                <a:latin typeface="Corbel"/>
                <a:cs typeface="Corbel"/>
              </a:rPr>
              <a:t> </a:t>
            </a:r>
            <a:r>
              <a:rPr sz="5300" b="1" spc="-95" dirty="0">
                <a:latin typeface="Corbel"/>
                <a:cs typeface="Corbel"/>
              </a:rPr>
              <a:t>AN</a:t>
            </a:r>
            <a:r>
              <a:rPr sz="5300" b="1" dirty="0">
                <a:latin typeface="Corbel"/>
                <a:cs typeface="Corbel"/>
              </a:rPr>
              <a:t>D</a:t>
            </a:r>
            <a:r>
              <a:rPr sz="5300" b="1" spc="-590" dirty="0">
                <a:latin typeface="Corbel"/>
                <a:cs typeface="Corbel"/>
              </a:rPr>
              <a:t> </a:t>
            </a:r>
            <a:r>
              <a:rPr sz="5300" b="1" spc="-100" dirty="0">
                <a:latin typeface="Corbel"/>
                <a:cs typeface="Corbel"/>
              </a:rPr>
              <a:t>T</a:t>
            </a:r>
            <a:r>
              <a:rPr sz="5300" b="1" spc="-95" dirty="0">
                <a:latin typeface="Corbel"/>
                <a:cs typeface="Corbel"/>
              </a:rPr>
              <a:t>E</a:t>
            </a:r>
            <a:r>
              <a:rPr sz="5300" b="1" spc="-100" dirty="0">
                <a:latin typeface="Corbel"/>
                <a:cs typeface="Corbel"/>
              </a:rPr>
              <a:t>C</a:t>
            </a:r>
            <a:r>
              <a:rPr sz="5300" b="1" spc="-95" dirty="0">
                <a:latin typeface="Corbel"/>
                <a:cs typeface="Corbel"/>
              </a:rPr>
              <a:t>H</a:t>
            </a:r>
            <a:r>
              <a:rPr sz="5300" b="1" spc="-100" dirty="0">
                <a:latin typeface="Corbel"/>
                <a:cs typeface="Corbel"/>
              </a:rPr>
              <a:t>N</a:t>
            </a:r>
            <a:r>
              <a:rPr sz="5300" b="1" spc="-105" dirty="0">
                <a:latin typeface="Corbel"/>
                <a:cs typeface="Corbel"/>
              </a:rPr>
              <a:t>O</a:t>
            </a:r>
            <a:r>
              <a:rPr sz="5300" b="1" spc="-310" dirty="0">
                <a:latin typeface="Corbel"/>
                <a:cs typeface="Corbel"/>
              </a:rPr>
              <a:t>L</a:t>
            </a:r>
            <a:r>
              <a:rPr sz="5300" b="1" spc="-105" dirty="0">
                <a:latin typeface="Corbel"/>
                <a:cs typeface="Corbel"/>
              </a:rPr>
              <a:t>O</a:t>
            </a:r>
            <a:r>
              <a:rPr sz="5300" b="1" spc="-100" dirty="0">
                <a:latin typeface="Corbel"/>
                <a:cs typeface="Corbel"/>
              </a:rPr>
              <a:t>G</a:t>
            </a:r>
            <a:r>
              <a:rPr sz="5300" b="1" spc="-110" dirty="0">
                <a:latin typeface="Corbel"/>
                <a:cs typeface="Corbel"/>
              </a:rPr>
              <a:t>I</a:t>
            </a:r>
            <a:r>
              <a:rPr sz="5300" b="1" spc="-95" dirty="0">
                <a:latin typeface="Corbel"/>
                <a:cs typeface="Corbel"/>
              </a:rPr>
              <a:t>E</a:t>
            </a:r>
            <a:r>
              <a:rPr sz="5300" b="1" dirty="0">
                <a:latin typeface="Corbel"/>
                <a:cs typeface="Corbel"/>
              </a:rPr>
              <a:t>S</a:t>
            </a:r>
            <a:endParaRPr sz="53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9272" y="2398347"/>
            <a:ext cx="3333115" cy="3204845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JDK1.8</a:t>
            </a:r>
            <a:endParaRPr sz="22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Eclipse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 IDE</a:t>
            </a:r>
            <a:endParaRPr sz="2200">
              <a:latin typeface="Corbel"/>
              <a:cs typeface="Corbel"/>
            </a:endParaRPr>
          </a:p>
          <a:p>
            <a:pPr marL="12700" marR="63500">
              <a:lnSpc>
                <a:spcPct val="135500"/>
              </a:lnSpc>
            </a:pP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Apac</a:t>
            </a:r>
            <a:r>
              <a:rPr sz="2200" spc="-15" dirty="0">
                <a:solidFill>
                  <a:srgbClr val="D9F0F6"/>
                </a:solidFill>
                <a:latin typeface="Corbel"/>
                <a:cs typeface="Corbel"/>
              </a:rPr>
              <a:t>h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e</a:t>
            </a:r>
            <a:r>
              <a:rPr sz="2200" spc="-130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145" dirty="0">
                <a:solidFill>
                  <a:srgbClr val="D9F0F6"/>
                </a:solidFill>
                <a:latin typeface="Corbel"/>
                <a:cs typeface="Corbel"/>
              </a:rPr>
              <a:t>T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o</a:t>
            </a:r>
            <a:r>
              <a:rPr sz="2200" dirty="0">
                <a:solidFill>
                  <a:srgbClr val="D9F0F6"/>
                </a:solidFill>
                <a:latin typeface="Corbel"/>
                <a:cs typeface="Corbel"/>
              </a:rPr>
              <a:t>m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ca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t 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9.0</a:t>
            </a:r>
            <a:r>
              <a:rPr sz="2200" spc="-15" dirty="0">
                <a:solidFill>
                  <a:srgbClr val="D9F0F6"/>
                </a:solidFill>
                <a:latin typeface="Corbel"/>
                <a:cs typeface="Corbel"/>
              </a:rPr>
              <a:t>.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54  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HTML,</a:t>
            </a:r>
            <a:r>
              <a:rPr sz="2200" spc="-85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CSS,</a:t>
            </a:r>
            <a:r>
              <a:rPr sz="2200" spc="-50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Java</a:t>
            </a:r>
            <a:r>
              <a:rPr sz="2200" spc="-70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Script</a:t>
            </a:r>
            <a:r>
              <a:rPr sz="2200" b="1" spc="-5" dirty="0">
                <a:solidFill>
                  <a:srgbClr val="D9F0F6"/>
                </a:solidFill>
                <a:latin typeface="Corbel"/>
                <a:cs typeface="Corbel"/>
              </a:rPr>
              <a:t>,</a:t>
            </a:r>
            <a:r>
              <a:rPr sz="2200" b="1" spc="-35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b="1" spc="-5" dirty="0">
                <a:solidFill>
                  <a:srgbClr val="D9F0F6"/>
                </a:solidFill>
                <a:latin typeface="Corbel"/>
                <a:cs typeface="Corbel"/>
              </a:rPr>
              <a:t>JSP </a:t>
            </a:r>
            <a:r>
              <a:rPr sz="2200" b="1" spc="-440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Oracle</a:t>
            </a:r>
            <a:r>
              <a:rPr sz="2200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11g</a:t>
            </a:r>
            <a:endParaRPr sz="22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Spring</a:t>
            </a:r>
            <a:r>
              <a:rPr sz="2200" spc="-35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Boot</a:t>
            </a:r>
            <a:endParaRPr sz="22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Spring</a:t>
            </a:r>
            <a:r>
              <a:rPr sz="2200" spc="-25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Data</a:t>
            </a:r>
            <a:r>
              <a:rPr sz="2200" spc="-65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60" dirty="0">
                <a:solidFill>
                  <a:srgbClr val="D9F0F6"/>
                </a:solidFill>
                <a:latin typeface="Corbel"/>
                <a:cs typeface="Corbel"/>
              </a:rPr>
              <a:t>JPA</a:t>
            </a:r>
            <a:r>
              <a:rPr sz="2200" spc="-20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dependency</a:t>
            </a:r>
            <a:endParaRPr sz="2200">
              <a:latin typeface="Corbel"/>
              <a:cs typeface="Corbe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08392" y="743712"/>
            <a:ext cx="4483735" cy="5369560"/>
            <a:chOff x="7708392" y="743712"/>
            <a:chExt cx="4483735" cy="53695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04120" y="743712"/>
              <a:ext cx="2087879" cy="26730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04120" y="3534156"/>
              <a:ext cx="1999487" cy="25786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8392" y="4706112"/>
              <a:ext cx="2258568" cy="12893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8392" y="2061972"/>
              <a:ext cx="2327148" cy="2529840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96384" y="3764279"/>
            <a:ext cx="2974848" cy="22082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50123" y="757427"/>
            <a:ext cx="4342130" cy="5329555"/>
          </a:xfrm>
          <a:custGeom>
            <a:avLst/>
            <a:gdLst/>
            <a:ahLst/>
            <a:cxnLst/>
            <a:rect l="l" t="t" r="r" b="b"/>
            <a:pathLst>
              <a:path w="4342130" h="5329555">
                <a:moveTo>
                  <a:pt x="4341876" y="0"/>
                </a:moveTo>
                <a:lnTo>
                  <a:pt x="0" y="0"/>
                </a:lnTo>
                <a:lnTo>
                  <a:pt x="0" y="5329428"/>
                </a:lnTo>
                <a:lnTo>
                  <a:pt x="4341876" y="5329428"/>
                </a:lnTo>
                <a:lnTo>
                  <a:pt x="4341876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20355" y="622230"/>
            <a:ext cx="3975735" cy="4958715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775"/>
              </a:spcBef>
            </a:pPr>
            <a:r>
              <a:rPr sz="3200" spc="-75" dirty="0">
                <a:solidFill>
                  <a:srgbClr val="FFFFFF"/>
                </a:solidFill>
                <a:latin typeface="Corbel"/>
                <a:cs typeface="Corbel"/>
              </a:rPr>
              <a:t>FEATURES</a:t>
            </a:r>
            <a:endParaRPr sz="3200">
              <a:latin typeface="Corbel"/>
              <a:cs typeface="Corbel"/>
            </a:endParaRPr>
          </a:p>
          <a:p>
            <a:pPr marL="12700" marR="391795">
              <a:lnSpc>
                <a:spcPts val="3460"/>
              </a:lnSpc>
              <a:spcBef>
                <a:spcPts val="2115"/>
              </a:spcBef>
              <a:buAutoNum type="arabicParenR"/>
              <a:tabLst>
                <a:tab pos="398780" algn="l"/>
              </a:tabLst>
            </a:pP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Multiple Locations </a:t>
            </a:r>
            <a:r>
              <a:rPr sz="3200" spc="-6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and</a:t>
            </a:r>
            <a:r>
              <a:rPr sz="3200" spc="-5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multiple</a:t>
            </a:r>
            <a:r>
              <a:rPr sz="3200" spc="-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doctors.</a:t>
            </a:r>
            <a:endParaRPr sz="3200">
              <a:latin typeface="Corbel"/>
              <a:cs typeface="Corbel"/>
            </a:endParaRPr>
          </a:p>
          <a:p>
            <a:pPr marL="424180" indent="-412115">
              <a:lnSpc>
                <a:spcPct val="100000"/>
              </a:lnSpc>
              <a:spcBef>
                <a:spcPts val="765"/>
              </a:spcBef>
              <a:buAutoNum type="arabicParenR"/>
              <a:tabLst>
                <a:tab pos="424815" algn="l"/>
              </a:tabLst>
            </a:pP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24*7</a:t>
            </a:r>
            <a:r>
              <a:rPr sz="3200" spc="-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orbel"/>
                <a:cs typeface="Corbel"/>
              </a:rPr>
              <a:t>accessibility.</a:t>
            </a:r>
            <a:endParaRPr sz="3200">
              <a:latin typeface="Corbel"/>
              <a:cs typeface="Corbel"/>
            </a:endParaRPr>
          </a:p>
          <a:p>
            <a:pPr marL="12700" marR="5080">
              <a:lnSpc>
                <a:spcPct val="90000"/>
              </a:lnSpc>
              <a:spcBef>
                <a:spcPts val="1200"/>
              </a:spcBef>
              <a:buAutoNum type="arabicParenR"/>
              <a:tabLst>
                <a:tab pos="381635" algn="l"/>
              </a:tabLst>
            </a:pPr>
            <a:r>
              <a:rPr sz="3200" spc="-10" dirty="0">
                <a:solidFill>
                  <a:srgbClr val="FFFFFF"/>
                </a:solidFill>
                <a:latin typeface="Corbel"/>
                <a:cs typeface="Corbel"/>
              </a:rPr>
              <a:t>Access</a:t>
            </a:r>
            <a:r>
              <a:rPr sz="3200" spc="-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appointments </a:t>
            </a:r>
            <a:r>
              <a:rPr sz="3200" spc="-6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on your computer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and </a:t>
            </a:r>
            <a:r>
              <a:rPr sz="32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laptop.</a:t>
            </a:r>
            <a:endParaRPr sz="3200">
              <a:latin typeface="Corbel"/>
              <a:cs typeface="Corbel"/>
            </a:endParaRPr>
          </a:p>
          <a:p>
            <a:pPr marL="12700" marR="1179830">
              <a:lnSpc>
                <a:spcPts val="3460"/>
              </a:lnSpc>
              <a:spcBef>
                <a:spcPts val="1245"/>
              </a:spcBef>
              <a:buAutoNum type="arabicParenR"/>
              <a:tabLst>
                <a:tab pos="408940" algn="l"/>
              </a:tabLst>
            </a:pP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Organize</a:t>
            </a:r>
            <a:r>
              <a:rPr sz="3200" spc="-6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your </a:t>
            </a:r>
            <a:r>
              <a:rPr sz="3200" spc="-6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schedule</a:t>
            </a:r>
            <a:r>
              <a:rPr sz="3200" spc="-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orbel"/>
                <a:cs typeface="Corbel"/>
              </a:rPr>
              <a:t>better.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58951"/>
            <a:ext cx="384175" cy="5331460"/>
          </a:xfrm>
          <a:custGeom>
            <a:avLst/>
            <a:gdLst/>
            <a:ahLst/>
            <a:cxnLst/>
            <a:rect l="l" t="t" r="r" b="b"/>
            <a:pathLst>
              <a:path w="384175" h="5331460">
                <a:moveTo>
                  <a:pt x="384048" y="0"/>
                </a:moveTo>
                <a:lnTo>
                  <a:pt x="0" y="0"/>
                </a:lnTo>
                <a:lnTo>
                  <a:pt x="0" y="5330952"/>
                </a:lnTo>
                <a:lnTo>
                  <a:pt x="384048" y="5330952"/>
                </a:lnTo>
                <a:lnTo>
                  <a:pt x="384048" y="0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108" y="1577339"/>
            <a:ext cx="6501384" cy="41285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4642485" cy="5334000"/>
          </a:xfrm>
          <a:custGeom>
            <a:avLst/>
            <a:gdLst/>
            <a:ahLst/>
            <a:cxnLst/>
            <a:rect l="l" t="t" r="r" b="b"/>
            <a:pathLst>
              <a:path w="4642485" h="5334000">
                <a:moveTo>
                  <a:pt x="4642104" y="0"/>
                </a:moveTo>
                <a:lnTo>
                  <a:pt x="0" y="0"/>
                </a:lnTo>
                <a:lnTo>
                  <a:pt x="0" y="5334000"/>
                </a:lnTo>
                <a:lnTo>
                  <a:pt x="4642104" y="5334000"/>
                </a:lnTo>
                <a:lnTo>
                  <a:pt x="4642104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995" y="1408557"/>
            <a:ext cx="2972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90" dirty="0">
                <a:latin typeface="Corbel"/>
                <a:cs typeface="Corbel"/>
              </a:rPr>
              <a:t>T</a:t>
            </a:r>
            <a:r>
              <a:rPr sz="3600" b="1" spc="-60" dirty="0">
                <a:latin typeface="Corbel"/>
                <a:cs typeface="Corbel"/>
              </a:rPr>
              <a:t>e</a:t>
            </a:r>
            <a:r>
              <a:rPr sz="3600" b="1" spc="-65" dirty="0">
                <a:latin typeface="Corbel"/>
                <a:cs typeface="Corbel"/>
              </a:rPr>
              <a:t>a</a:t>
            </a:r>
            <a:r>
              <a:rPr sz="3600" b="1" dirty="0">
                <a:latin typeface="Corbel"/>
                <a:cs typeface="Corbel"/>
              </a:rPr>
              <a:t>m</a:t>
            </a:r>
            <a:r>
              <a:rPr sz="3600" b="1" spc="-125" dirty="0">
                <a:latin typeface="Corbel"/>
                <a:cs typeface="Corbel"/>
              </a:rPr>
              <a:t> </a:t>
            </a:r>
            <a:r>
              <a:rPr sz="3600" b="1" spc="-60" dirty="0">
                <a:latin typeface="Corbel"/>
                <a:cs typeface="Corbel"/>
              </a:rPr>
              <a:t>Me</a:t>
            </a:r>
            <a:r>
              <a:rPr sz="3600" b="1" spc="-55" dirty="0">
                <a:latin typeface="Corbel"/>
                <a:cs typeface="Corbel"/>
              </a:rPr>
              <a:t>m</a:t>
            </a:r>
            <a:r>
              <a:rPr sz="3600" b="1" spc="-65" dirty="0">
                <a:latin typeface="Corbel"/>
                <a:cs typeface="Corbel"/>
              </a:rPr>
              <a:t>b</a:t>
            </a:r>
            <a:r>
              <a:rPr sz="3600" b="1" spc="-60" dirty="0">
                <a:latin typeface="Corbel"/>
                <a:cs typeface="Corbel"/>
              </a:rPr>
              <a:t>er</a:t>
            </a:r>
            <a:r>
              <a:rPr sz="3600" b="1" dirty="0">
                <a:latin typeface="Corbel"/>
                <a:cs typeface="Corbel"/>
              </a:rPr>
              <a:t>s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75" y="2376297"/>
            <a:ext cx="2213610" cy="242189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16535" indent="-204470">
              <a:lnSpc>
                <a:spcPct val="100000"/>
              </a:lnSpc>
              <a:spcBef>
                <a:spcPts val="1085"/>
              </a:spcBef>
              <a:buAutoNum type="arabicPeriod"/>
              <a:tabLst>
                <a:tab pos="217170" algn="l"/>
              </a:tabLst>
            </a:pP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SHU</a:t>
            </a:r>
            <a:r>
              <a:rPr sz="1800" spc="-5" dirty="0">
                <a:solidFill>
                  <a:srgbClr val="FFFFFF"/>
                </a:solidFill>
                <a:latin typeface="Corbel"/>
                <a:cs typeface="Corbel"/>
              </a:rPr>
              <a:t>BHA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M</a:t>
            </a:r>
            <a:r>
              <a:rPr sz="1800" spc="-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SHARMA</a:t>
            </a:r>
            <a:endParaRPr sz="1800">
              <a:latin typeface="Corbel"/>
              <a:cs typeface="Corbel"/>
            </a:endParaRPr>
          </a:p>
          <a:p>
            <a:pPr marL="236220" indent="-224154">
              <a:lnSpc>
                <a:spcPct val="100000"/>
              </a:lnSpc>
              <a:spcBef>
                <a:spcPts val="980"/>
              </a:spcBef>
              <a:buAutoNum type="arabicPeriod"/>
              <a:tabLst>
                <a:tab pos="236854" algn="l"/>
              </a:tabLst>
            </a:pPr>
            <a:r>
              <a:rPr sz="1800" spc="-5" dirty="0">
                <a:solidFill>
                  <a:srgbClr val="FFFFFF"/>
                </a:solidFill>
                <a:latin typeface="Corbel"/>
                <a:cs typeface="Corbel"/>
              </a:rPr>
              <a:t>NARESH</a:t>
            </a:r>
            <a:endParaRPr sz="1800">
              <a:latin typeface="Corbel"/>
              <a:cs typeface="Corbel"/>
            </a:endParaRPr>
          </a:p>
          <a:p>
            <a:pPr marL="220979" indent="-208915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221615" algn="l"/>
              </a:tabLst>
            </a:pPr>
            <a:r>
              <a:rPr sz="1800" spc="-5" dirty="0">
                <a:solidFill>
                  <a:srgbClr val="FFFFFF"/>
                </a:solidFill>
                <a:latin typeface="Corbel"/>
                <a:cs typeface="Corbel"/>
              </a:rPr>
              <a:t>KIRAN</a:t>
            </a:r>
            <a:endParaRPr sz="1800">
              <a:latin typeface="Corbel"/>
              <a:cs typeface="Corbel"/>
            </a:endParaRPr>
          </a:p>
          <a:p>
            <a:pPr marL="235585" indent="-223520">
              <a:lnSpc>
                <a:spcPct val="100000"/>
              </a:lnSpc>
              <a:spcBef>
                <a:spcPts val="980"/>
              </a:spcBef>
              <a:buAutoNum type="arabicPeriod"/>
              <a:tabLst>
                <a:tab pos="236220" algn="l"/>
              </a:tabLst>
            </a:pPr>
            <a:r>
              <a:rPr sz="1800" spc="-5" dirty="0">
                <a:solidFill>
                  <a:srgbClr val="FFFFFF"/>
                </a:solidFill>
                <a:latin typeface="Corbel"/>
                <a:cs typeface="Corbel"/>
              </a:rPr>
              <a:t>ROHIT</a:t>
            </a:r>
            <a:endParaRPr sz="1800">
              <a:latin typeface="Corbel"/>
              <a:cs typeface="Corbel"/>
            </a:endParaRPr>
          </a:p>
          <a:p>
            <a:pPr marL="202565" indent="-190500">
              <a:lnSpc>
                <a:spcPct val="100000"/>
              </a:lnSpc>
              <a:spcBef>
                <a:spcPts val="985"/>
              </a:spcBef>
              <a:buAutoNum type="arabicPeriod"/>
              <a:tabLst>
                <a:tab pos="203200" algn="l"/>
              </a:tabLst>
            </a:pPr>
            <a:r>
              <a:rPr sz="1800" spc="-30" dirty="0">
                <a:solidFill>
                  <a:srgbClr val="FFFFFF"/>
                </a:solidFill>
                <a:latin typeface="Corbel"/>
                <a:cs typeface="Corbel"/>
              </a:rPr>
              <a:t>YASHI</a:t>
            </a:r>
            <a:endParaRPr sz="1800">
              <a:latin typeface="Corbel"/>
              <a:cs typeface="Corbel"/>
            </a:endParaRPr>
          </a:p>
          <a:p>
            <a:pPr marL="239395" indent="-227329">
              <a:lnSpc>
                <a:spcPct val="100000"/>
              </a:lnSpc>
              <a:spcBef>
                <a:spcPts val="985"/>
              </a:spcBef>
              <a:buAutoNum type="arabicPeriod"/>
              <a:tabLst>
                <a:tab pos="240029" algn="l"/>
              </a:tabLst>
            </a:pPr>
            <a:r>
              <a:rPr sz="1800" spc="-5" dirty="0">
                <a:solidFill>
                  <a:srgbClr val="FFFFFF"/>
                </a:solidFill>
                <a:latin typeface="Corbel"/>
                <a:cs typeface="Corbel"/>
              </a:rPr>
              <a:t>MANEESHA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409176" y="758951"/>
            <a:ext cx="2078989" cy="2344420"/>
          </a:xfrm>
          <a:custGeom>
            <a:avLst/>
            <a:gdLst/>
            <a:ahLst/>
            <a:cxnLst/>
            <a:rect l="l" t="t" r="r" b="b"/>
            <a:pathLst>
              <a:path w="2078990" h="2344420">
                <a:moveTo>
                  <a:pt x="2078735" y="0"/>
                </a:moveTo>
                <a:lnTo>
                  <a:pt x="0" y="0"/>
                </a:lnTo>
                <a:lnTo>
                  <a:pt x="0" y="2343912"/>
                </a:lnTo>
                <a:lnTo>
                  <a:pt x="2078735" y="2343912"/>
                </a:lnTo>
                <a:lnTo>
                  <a:pt x="2078735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654296" y="758951"/>
            <a:ext cx="6833870" cy="5331460"/>
            <a:chOff x="4654296" y="758951"/>
            <a:chExt cx="6833870" cy="5331460"/>
          </a:xfrm>
        </p:grpSpPr>
        <p:sp>
          <p:nvSpPr>
            <p:cNvPr id="7" name="object 7"/>
            <p:cNvSpPr/>
            <p:nvPr/>
          </p:nvSpPr>
          <p:spPr>
            <a:xfrm>
              <a:off x="5137404" y="4081272"/>
              <a:ext cx="2158365" cy="2009139"/>
            </a:xfrm>
            <a:custGeom>
              <a:avLst/>
              <a:gdLst/>
              <a:ahLst/>
              <a:cxnLst/>
              <a:rect l="l" t="t" r="r" b="b"/>
              <a:pathLst>
                <a:path w="2158365" h="2009139">
                  <a:moveTo>
                    <a:pt x="2157983" y="0"/>
                  </a:moveTo>
                  <a:lnTo>
                    <a:pt x="0" y="0"/>
                  </a:lnTo>
                  <a:lnTo>
                    <a:pt x="0" y="2008632"/>
                  </a:lnTo>
                  <a:lnTo>
                    <a:pt x="2157983" y="2008632"/>
                  </a:lnTo>
                  <a:lnTo>
                    <a:pt x="2157983" y="0"/>
                  </a:lnTo>
                  <a:close/>
                </a:path>
              </a:pathLst>
            </a:custGeom>
            <a:solidFill>
              <a:srgbClr val="7E7E7E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4296" y="3264407"/>
              <a:ext cx="6833616" cy="28254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7404" y="758951"/>
              <a:ext cx="4113276" cy="2519172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76743" y="762000"/>
            <a:ext cx="4715510" cy="5379720"/>
            <a:chOff x="7476743" y="762000"/>
            <a:chExt cx="4715510" cy="5379720"/>
          </a:xfrm>
        </p:grpSpPr>
        <p:sp>
          <p:nvSpPr>
            <p:cNvPr id="3" name="object 3"/>
            <p:cNvSpPr/>
            <p:nvPr/>
          </p:nvSpPr>
          <p:spPr>
            <a:xfrm>
              <a:off x="9270491" y="762000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76743" y="762000"/>
              <a:ext cx="4584192" cy="537972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866647"/>
            <a:ext cx="3329940" cy="9251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Conclusion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5724" y="2259533"/>
            <a:ext cx="7074534" cy="27571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4"/>
              </a:spcBef>
            </a:pPr>
            <a:r>
              <a:rPr sz="2800" spc="-25" dirty="0">
                <a:solidFill>
                  <a:srgbClr val="D9F0F6"/>
                </a:solidFill>
                <a:latin typeface="Times New Roman"/>
                <a:cs typeface="Times New Roman"/>
              </a:rPr>
              <a:t>Technology</a:t>
            </a:r>
            <a:r>
              <a:rPr sz="2800" spc="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creates the</a:t>
            </a:r>
            <a:r>
              <a:rPr sz="2800" spc="-2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D9F0F6"/>
                </a:solidFill>
                <a:latin typeface="Times New Roman"/>
                <a:cs typeface="Times New Roman"/>
              </a:rPr>
              <a:t>way</a:t>
            </a:r>
            <a:r>
              <a:rPr sz="2800" spc="1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ahead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for</a:t>
            </a:r>
            <a:r>
              <a:rPr sz="2800" spc="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D9F0F6"/>
                </a:solidFill>
                <a:latin typeface="Times New Roman"/>
                <a:cs typeface="Times New Roman"/>
              </a:rPr>
              <a:t>effective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 patient</a:t>
            </a:r>
            <a:r>
              <a:rPr sz="2800" spc="-1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record</a:t>
            </a:r>
            <a:r>
              <a:rPr sz="2800" spc="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D9F0F6"/>
                </a:solidFill>
                <a:latin typeface="Times New Roman"/>
                <a:cs typeface="Times New Roman"/>
              </a:rPr>
              <a:t>management</a:t>
            </a:r>
            <a:r>
              <a:rPr sz="2800" spc="2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in</a:t>
            </a:r>
            <a:r>
              <a:rPr sz="2800" spc="-1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the</a:t>
            </a:r>
            <a:r>
              <a:rPr sz="2800" spc="-1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form</a:t>
            </a:r>
            <a:r>
              <a:rPr sz="2800" spc="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of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advanced hospital information system. From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capturing,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storing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and disseminating records to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reducing</a:t>
            </a:r>
            <a:r>
              <a:rPr sz="2800" spc="1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the</a:t>
            </a:r>
            <a:r>
              <a:rPr sz="2800" spc="2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risk</a:t>
            </a:r>
            <a:r>
              <a:rPr sz="2800" spc="1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of</a:t>
            </a:r>
            <a:r>
              <a:rPr sz="2800" spc="3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legal</a:t>
            </a:r>
            <a:r>
              <a:rPr sz="2800" spc="3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threat</a:t>
            </a:r>
            <a:r>
              <a:rPr sz="2800" spc="1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due</a:t>
            </a:r>
            <a:r>
              <a:rPr sz="2800" spc="1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to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unmanaged medical records, hospital information </a:t>
            </a:r>
            <a:r>
              <a:rPr sz="2800" spc="-68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system</a:t>
            </a:r>
            <a:r>
              <a:rPr sz="2800" spc="-2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is instrumental</a:t>
            </a:r>
            <a:r>
              <a:rPr sz="2800" spc="-1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at every</a:t>
            </a:r>
            <a:r>
              <a:rPr sz="2800" spc="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stage.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2000"/>
            <a:ext cx="12192000" cy="5346700"/>
            <a:chOff x="0" y="762000"/>
            <a:chExt cx="12192000" cy="5346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62000"/>
              <a:ext cx="12185904" cy="53461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70492" y="762000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945505" cy="6858000"/>
          </a:xfrm>
          <a:custGeom>
            <a:avLst/>
            <a:gdLst/>
            <a:ahLst/>
            <a:cxnLst/>
            <a:rect l="l" t="t" r="r" b="b"/>
            <a:pathLst>
              <a:path w="5945505" h="6858000">
                <a:moveTo>
                  <a:pt x="5945124" y="0"/>
                </a:moveTo>
                <a:lnTo>
                  <a:pt x="0" y="0"/>
                </a:lnTo>
                <a:lnTo>
                  <a:pt x="0" y="6858000"/>
                </a:lnTo>
                <a:lnTo>
                  <a:pt x="5945124" y="6858000"/>
                </a:lnTo>
                <a:lnTo>
                  <a:pt x="5945124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4903" y="769061"/>
            <a:ext cx="3330575" cy="834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300" b="1" spc="-100" dirty="0">
                <a:latin typeface="Corbel"/>
                <a:cs typeface="Corbel"/>
              </a:rPr>
              <a:t>G</a:t>
            </a:r>
            <a:r>
              <a:rPr sz="5300" b="1" spc="-105" dirty="0">
                <a:latin typeface="Corbel"/>
                <a:cs typeface="Corbel"/>
              </a:rPr>
              <a:t>U</a:t>
            </a:r>
            <a:r>
              <a:rPr sz="5300" b="1" spc="-95" dirty="0">
                <a:latin typeface="Corbel"/>
                <a:cs typeface="Corbel"/>
              </a:rPr>
              <a:t>I</a:t>
            </a:r>
            <a:r>
              <a:rPr sz="5300" b="1" spc="-90" dirty="0">
                <a:latin typeface="Corbel"/>
                <a:cs typeface="Corbel"/>
              </a:rPr>
              <a:t>D</a:t>
            </a:r>
            <a:r>
              <a:rPr sz="5300" b="1" spc="-95" dirty="0">
                <a:latin typeface="Corbel"/>
                <a:cs typeface="Corbel"/>
              </a:rPr>
              <a:t>E</a:t>
            </a:r>
            <a:r>
              <a:rPr sz="5300" b="1" dirty="0">
                <a:latin typeface="Corbel"/>
                <a:cs typeface="Corbel"/>
              </a:rPr>
              <a:t>D</a:t>
            </a:r>
            <a:r>
              <a:rPr sz="5300" b="1" spc="-235" dirty="0">
                <a:latin typeface="Corbel"/>
                <a:cs typeface="Corbel"/>
              </a:rPr>
              <a:t> </a:t>
            </a:r>
            <a:r>
              <a:rPr sz="5300" b="1" spc="-105" dirty="0">
                <a:latin typeface="Corbel"/>
                <a:cs typeface="Corbel"/>
              </a:rPr>
              <a:t>B</a:t>
            </a:r>
            <a:r>
              <a:rPr sz="5300" b="1" dirty="0">
                <a:latin typeface="Corbel"/>
                <a:cs typeface="Corbel"/>
              </a:rPr>
              <a:t>Y</a:t>
            </a:r>
            <a:endParaRPr sz="53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691" y="1895601"/>
            <a:ext cx="34518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lr>
                <a:srgbClr val="00AFE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MR.</a:t>
            </a:r>
            <a:r>
              <a:rPr sz="2200" spc="-15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BALAKRISHNA</a:t>
            </a:r>
            <a:r>
              <a:rPr sz="2200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45" dirty="0">
                <a:solidFill>
                  <a:srgbClr val="D9F0F6"/>
                </a:solidFill>
                <a:latin typeface="Corbel"/>
                <a:cs typeface="Corbel"/>
              </a:rPr>
              <a:t>PALLA</a:t>
            </a:r>
            <a:endParaRPr sz="2200">
              <a:latin typeface="Corbel"/>
              <a:cs typeface="Corbe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43600" y="0"/>
            <a:ext cx="6248400" cy="6853555"/>
            <a:chOff x="5943600" y="0"/>
            <a:chExt cx="6248400" cy="68535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3620" y="0"/>
              <a:ext cx="2970276" cy="33375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3600" y="0"/>
              <a:ext cx="6248400" cy="6853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7"/>
            <a:ext cx="6041390" cy="6858000"/>
            <a:chOff x="0" y="57"/>
            <a:chExt cx="604139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7"/>
              <a:ext cx="6041134" cy="685787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758951"/>
              <a:ext cx="3444240" cy="5331460"/>
            </a:xfrm>
            <a:custGeom>
              <a:avLst/>
              <a:gdLst/>
              <a:ahLst/>
              <a:cxnLst/>
              <a:rect l="l" t="t" r="r" b="b"/>
              <a:pathLst>
                <a:path w="3444240" h="5331460">
                  <a:moveTo>
                    <a:pt x="3444240" y="0"/>
                  </a:moveTo>
                  <a:lnTo>
                    <a:pt x="0" y="0"/>
                  </a:lnTo>
                  <a:lnTo>
                    <a:pt x="0" y="5330952"/>
                  </a:lnTo>
                  <a:lnTo>
                    <a:pt x="3444240" y="5330952"/>
                  </a:lnTo>
                  <a:lnTo>
                    <a:pt x="3444240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825" y="759917"/>
            <a:ext cx="349440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3980" algn="l"/>
              </a:tabLst>
            </a:pPr>
            <a:r>
              <a:rPr sz="2400" b="1" spc="-65" dirty="0">
                <a:latin typeface="Corbel"/>
                <a:cs typeface="Corbel"/>
              </a:rPr>
              <a:t>PROJECT	</a:t>
            </a:r>
            <a:r>
              <a:rPr sz="2400" b="1" spc="-60" dirty="0">
                <a:latin typeface="Corbel"/>
                <a:cs typeface="Corbel"/>
              </a:rPr>
              <a:t>INTRODUCTION</a:t>
            </a:r>
            <a:endParaRPr sz="24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825" y="1190370"/>
            <a:ext cx="3430270" cy="46291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35560" indent="182880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Doctor</a:t>
            </a:r>
            <a:r>
              <a:rPr sz="2000" spc="-10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Ap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p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ointment 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System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is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 application</a:t>
            </a:r>
            <a:r>
              <a:rPr sz="2000" spc="-5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that </a:t>
            </a:r>
            <a:r>
              <a:rPr sz="2000" spc="-38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gives a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solution to the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polyclinic 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patients.</a:t>
            </a:r>
            <a:endParaRPr sz="2000">
              <a:latin typeface="Corbel"/>
              <a:cs typeface="Corbel"/>
            </a:endParaRPr>
          </a:p>
          <a:p>
            <a:pPr marL="12700" marR="5080" indent="182880">
              <a:lnSpc>
                <a:spcPct val="90000"/>
              </a:lnSpc>
              <a:spcBef>
                <a:spcPts val="1170"/>
              </a:spcBef>
            </a:pP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This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system manages 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complete appointment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details in </a:t>
            </a:r>
            <a:r>
              <a:rPr sz="2000" spc="-3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single application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and in a 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single</a:t>
            </a:r>
            <a:r>
              <a:rPr sz="2000" spc="-3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database.</a:t>
            </a:r>
            <a:endParaRPr sz="2000">
              <a:latin typeface="Corbel"/>
              <a:cs typeface="Corbel"/>
            </a:endParaRPr>
          </a:p>
          <a:p>
            <a:pPr marL="12700" marR="125730" indent="215900" algn="just">
              <a:lnSpc>
                <a:spcPct val="90100"/>
              </a:lnSpc>
              <a:spcBef>
                <a:spcPts val="1195"/>
              </a:spcBef>
            </a:pP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The users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will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use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this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system </a:t>
            </a:r>
            <a:r>
              <a:rPr sz="2000" spc="-3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to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handle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all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the functionalities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orbel"/>
                <a:cs typeface="Corbel"/>
              </a:rPr>
              <a:t>easily.</a:t>
            </a:r>
            <a:endParaRPr sz="2000">
              <a:latin typeface="Corbel"/>
              <a:cs typeface="Corbel"/>
            </a:endParaRPr>
          </a:p>
          <a:p>
            <a:pPr marL="12700" marR="84455" indent="182880">
              <a:lnSpc>
                <a:spcPts val="2160"/>
              </a:lnSpc>
              <a:spcBef>
                <a:spcPts val="1230"/>
              </a:spcBef>
            </a:pP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The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intention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of the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system is </a:t>
            </a:r>
            <a:r>
              <a:rPr sz="2000" spc="-3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to</a:t>
            </a:r>
            <a:r>
              <a:rPr sz="20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reduce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overtime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pay</a:t>
            </a:r>
            <a:r>
              <a:rPr sz="2000" spc="-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and 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increase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the number of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patients </a:t>
            </a:r>
            <a:r>
              <a:rPr sz="2000" spc="-3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that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can</a:t>
            </a:r>
            <a:r>
              <a:rPr sz="2000" spc="-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be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treated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orbel"/>
                <a:cs typeface="Corbel"/>
              </a:rPr>
              <a:t>accurately.</a:t>
            </a:r>
            <a:endParaRPr sz="2000">
              <a:latin typeface="Corbel"/>
              <a:cs typeface="Corbe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0864" y="0"/>
            <a:ext cx="6041136" cy="33741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8484" y="3483862"/>
            <a:ext cx="6033516" cy="33649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4642485" cy="5334000"/>
          </a:xfrm>
          <a:custGeom>
            <a:avLst/>
            <a:gdLst/>
            <a:ahLst/>
            <a:cxnLst/>
            <a:rect l="l" t="t" r="r" b="b"/>
            <a:pathLst>
              <a:path w="4642485" h="5334000">
                <a:moveTo>
                  <a:pt x="4642104" y="0"/>
                </a:moveTo>
                <a:lnTo>
                  <a:pt x="0" y="0"/>
                </a:lnTo>
                <a:lnTo>
                  <a:pt x="0" y="5334000"/>
                </a:lnTo>
                <a:lnTo>
                  <a:pt x="4642104" y="5334000"/>
                </a:lnTo>
                <a:lnTo>
                  <a:pt x="4642104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995" y="846531"/>
            <a:ext cx="22332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60" dirty="0">
                <a:latin typeface="Corbel"/>
                <a:cs typeface="Corbel"/>
              </a:rPr>
              <a:t>OBJECTIVE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274" y="1685290"/>
            <a:ext cx="4298950" cy="429387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90805">
              <a:lnSpc>
                <a:spcPts val="2590"/>
              </a:lnSpc>
              <a:spcBef>
                <a:spcPts val="425"/>
              </a:spcBef>
            </a:pP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-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&gt;</a:t>
            </a:r>
            <a:r>
              <a:rPr sz="2400" spc="-1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prov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de</a:t>
            </a:r>
            <a:r>
              <a:rPr sz="2400" spc="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sz="2400" spc="-15" dirty="0">
                <a:solidFill>
                  <a:srgbClr val="FFFFFF"/>
                </a:solidFill>
                <a:latin typeface="Corbel"/>
                <a:cs typeface="Corbel"/>
              </a:rPr>
              <a:t>v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enient</a:t>
            </a:r>
            <a:r>
              <a:rPr sz="2400" spc="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way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 of  appointment</a:t>
            </a: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reservation</a:t>
            </a:r>
            <a:r>
              <a:rPr sz="2400" spc="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for </a:t>
            </a: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patients.</a:t>
            </a:r>
            <a:endParaRPr sz="2400">
              <a:latin typeface="Corbel"/>
              <a:cs typeface="Corbel"/>
            </a:endParaRPr>
          </a:p>
          <a:p>
            <a:pPr>
              <a:lnSpc>
                <a:spcPct val="100000"/>
              </a:lnSpc>
            </a:pPr>
            <a:endParaRPr sz="2400">
              <a:latin typeface="Corbel"/>
              <a:cs typeface="Corbel"/>
            </a:endParaRPr>
          </a:p>
          <a:p>
            <a:pPr marL="12700" marR="231775">
              <a:lnSpc>
                <a:spcPts val="2590"/>
              </a:lnSpc>
              <a:spcBef>
                <a:spcPts val="2075"/>
              </a:spcBef>
            </a:pP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-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&gt;</a:t>
            </a:r>
            <a:r>
              <a:rPr sz="2400" spc="-1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mputerized </a:t>
            </a:r>
            <a:r>
              <a:rPr sz="2400" spc="-15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h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pa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ien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2400" spc="-75" dirty="0">
                <a:solidFill>
                  <a:srgbClr val="FFFFFF"/>
                </a:solidFill>
                <a:latin typeface="Corbel"/>
                <a:cs typeface="Corbel"/>
              </a:rPr>
              <a:t>’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s 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information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review</a:t>
            </a:r>
            <a:r>
              <a:rPr sz="2400" spc="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and </a:t>
            </a: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maintenance.</a:t>
            </a:r>
            <a:endParaRPr sz="2400">
              <a:latin typeface="Corbel"/>
              <a:cs typeface="Corbel"/>
            </a:endParaRPr>
          </a:p>
          <a:p>
            <a:pPr>
              <a:lnSpc>
                <a:spcPct val="100000"/>
              </a:lnSpc>
            </a:pPr>
            <a:endParaRPr sz="2400">
              <a:latin typeface="Corbel"/>
              <a:cs typeface="Corbel"/>
            </a:endParaRPr>
          </a:p>
          <a:p>
            <a:pPr marL="12700" marR="5080" algn="just">
              <a:lnSpc>
                <a:spcPts val="2590"/>
              </a:lnSpc>
              <a:spcBef>
                <a:spcPts val="2070"/>
              </a:spcBef>
            </a:pP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-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&gt;</a:t>
            </a:r>
            <a:r>
              <a:rPr sz="2400" spc="-1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g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ve</a:t>
            </a:r>
            <a:r>
              <a:rPr sz="2400" spc="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cli</a:t>
            </a:r>
            <a:r>
              <a:rPr sz="2400" spc="-15" dirty="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ic</a:t>
            </a: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staf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fs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an easy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way  in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doing information maintenance </a:t>
            </a:r>
            <a:r>
              <a:rPr sz="2400" spc="-4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and updates.</a:t>
            </a:r>
            <a:endParaRPr sz="2400">
              <a:latin typeface="Corbel"/>
              <a:cs typeface="Corbe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3080" y="1163603"/>
            <a:ext cx="2092452" cy="193926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137403" y="4081271"/>
            <a:ext cx="2158365" cy="2009139"/>
          </a:xfrm>
          <a:custGeom>
            <a:avLst/>
            <a:gdLst/>
            <a:ahLst/>
            <a:cxnLst/>
            <a:rect l="l" t="t" r="r" b="b"/>
            <a:pathLst>
              <a:path w="2158365" h="2009139">
                <a:moveTo>
                  <a:pt x="2157983" y="0"/>
                </a:moveTo>
                <a:lnTo>
                  <a:pt x="0" y="0"/>
                </a:lnTo>
                <a:lnTo>
                  <a:pt x="0" y="2008632"/>
                </a:lnTo>
                <a:lnTo>
                  <a:pt x="2157983" y="2008632"/>
                </a:lnTo>
                <a:lnTo>
                  <a:pt x="2157983" y="0"/>
                </a:lnTo>
                <a:close/>
              </a:path>
            </a:pathLst>
          </a:custGeom>
          <a:solidFill>
            <a:srgbClr val="BEBEB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137403" y="758951"/>
            <a:ext cx="6350635" cy="5331460"/>
            <a:chOff x="5137403" y="758951"/>
            <a:chExt cx="6350635" cy="53314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1503" y="3264420"/>
              <a:ext cx="4026407" cy="28253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7403" y="758951"/>
              <a:ext cx="4113276" cy="3160776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97623" y="762000"/>
            <a:ext cx="5294630" cy="6022975"/>
            <a:chOff x="6897623" y="762000"/>
            <a:chExt cx="5294630" cy="6022975"/>
          </a:xfrm>
        </p:grpSpPr>
        <p:sp>
          <p:nvSpPr>
            <p:cNvPr id="3" name="object 3"/>
            <p:cNvSpPr/>
            <p:nvPr/>
          </p:nvSpPr>
          <p:spPr>
            <a:xfrm>
              <a:off x="9270491" y="762000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7623" y="4559806"/>
              <a:ext cx="2363724" cy="22250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7623" y="783335"/>
              <a:ext cx="5189220" cy="37764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2411" y="4559808"/>
              <a:ext cx="2630424" cy="189280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739" y="1012697"/>
            <a:ext cx="61702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86710" algn="l"/>
              </a:tabLst>
            </a:pPr>
            <a:r>
              <a:rPr sz="4800" b="1" spc="-90" dirty="0">
                <a:latin typeface="Corbel"/>
                <a:cs typeface="Corbel"/>
              </a:rPr>
              <a:t>PROBLEM	</a:t>
            </a:r>
            <a:r>
              <a:rPr sz="4800" b="1" spc="-150" dirty="0">
                <a:latin typeface="Corbel"/>
                <a:cs typeface="Corbel"/>
              </a:rPr>
              <a:t>STATEMENT</a:t>
            </a:r>
            <a:endParaRPr sz="4800">
              <a:latin typeface="Corbel"/>
              <a:cs typeface="Corbe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59" y="1933955"/>
            <a:ext cx="6743700" cy="42626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63711" y="352043"/>
            <a:ext cx="3828415" cy="6487795"/>
            <a:chOff x="8363711" y="352043"/>
            <a:chExt cx="3828415" cy="6487795"/>
          </a:xfrm>
        </p:grpSpPr>
        <p:sp>
          <p:nvSpPr>
            <p:cNvPr id="3" name="object 3"/>
            <p:cNvSpPr/>
            <p:nvPr/>
          </p:nvSpPr>
          <p:spPr>
            <a:xfrm>
              <a:off x="9270491" y="761999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3711" y="352043"/>
              <a:ext cx="3765804" cy="30708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0767" y="3523486"/>
              <a:ext cx="3761231" cy="331622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63827" y="1371041"/>
            <a:ext cx="6012180" cy="925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95" dirty="0">
                <a:latin typeface="Corbel"/>
                <a:cs typeface="Corbel"/>
              </a:rPr>
              <a:t>LI</a:t>
            </a:r>
            <a:r>
              <a:rPr b="1" spc="-100" dirty="0">
                <a:latin typeface="Corbel"/>
                <a:cs typeface="Corbel"/>
              </a:rPr>
              <a:t>S</a:t>
            </a:r>
            <a:r>
              <a:rPr b="1" dirty="0">
                <a:latin typeface="Corbel"/>
                <a:cs typeface="Corbel"/>
              </a:rPr>
              <a:t>T</a:t>
            </a:r>
            <a:r>
              <a:rPr b="1" spc="-470" dirty="0">
                <a:latin typeface="Corbel"/>
                <a:cs typeface="Corbel"/>
              </a:rPr>
              <a:t> </a:t>
            </a:r>
            <a:r>
              <a:rPr b="1" spc="-105" dirty="0">
                <a:latin typeface="Corbel"/>
                <a:cs typeface="Corbel"/>
              </a:rPr>
              <a:t>O</a:t>
            </a:r>
            <a:r>
              <a:rPr b="1" dirty="0">
                <a:latin typeface="Corbel"/>
                <a:cs typeface="Corbel"/>
              </a:rPr>
              <a:t>F</a:t>
            </a:r>
            <a:r>
              <a:rPr b="1" spc="-215" dirty="0">
                <a:latin typeface="Corbel"/>
                <a:cs typeface="Corbel"/>
              </a:rPr>
              <a:t> </a:t>
            </a:r>
            <a:r>
              <a:rPr b="1" spc="-105" dirty="0">
                <a:latin typeface="Corbel"/>
                <a:cs typeface="Corbel"/>
              </a:rPr>
              <a:t>MOD</a:t>
            </a:r>
            <a:r>
              <a:rPr b="1" spc="-90" dirty="0">
                <a:latin typeface="Corbel"/>
                <a:cs typeface="Corbel"/>
              </a:rPr>
              <a:t>U</a:t>
            </a:r>
            <a:r>
              <a:rPr b="1" spc="-95" dirty="0">
                <a:latin typeface="Corbel"/>
                <a:cs typeface="Corbel"/>
              </a:rPr>
              <a:t>L</a:t>
            </a:r>
            <a:r>
              <a:rPr b="1" spc="-100" dirty="0">
                <a:latin typeface="Corbel"/>
                <a:cs typeface="Corbel"/>
              </a:rPr>
              <a:t>E</a:t>
            </a:r>
            <a:r>
              <a:rPr b="1" dirty="0">
                <a:latin typeface="Corbel"/>
                <a:cs typeface="Corbel"/>
              </a:rPr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63827" y="2738124"/>
            <a:ext cx="1733550" cy="212915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815"/>
              </a:spcBef>
              <a:buChar char="-"/>
              <a:tabLst>
                <a:tab pos="281305" algn="l"/>
              </a:tabLst>
            </a:pPr>
            <a:r>
              <a:rPr sz="4000" spc="-5" dirty="0">
                <a:solidFill>
                  <a:srgbClr val="D9F0F6"/>
                </a:solidFill>
                <a:latin typeface="Times New Roman"/>
                <a:cs typeface="Times New Roman"/>
              </a:rPr>
              <a:t>Admin</a:t>
            </a:r>
            <a:endParaRPr sz="4000">
              <a:latin typeface="Times New Roman"/>
              <a:cs typeface="Times New Roman"/>
            </a:endParaRPr>
          </a:p>
          <a:p>
            <a:pPr marL="309880" indent="-297180">
              <a:lnSpc>
                <a:spcPct val="100000"/>
              </a:lnSpc>
              <a:spcBef>
                <a:spcPts val="720"/>
              </a:spcBef>
              <a:buChar char="-"/>
              <a:tabLst>
                <a:tab pos="309880" algn="l"/>
              </a:tabLst>
            </a:pPr>
            <a:r>
              <a:rPr sz="4000" spc="-5" dirty="0">
                <a:solidFill>
                  <a:srgbClr val="D9F0F6"/>
                </a:solidFill>
                <a:latin typeface="Times New Roman"/>
                <a:cs typeface="Times New Roman"/>
              </a:rPr>
              <a:t>Doctor</a:t>
            </a:r>
            <a:endParaRPr sz="4000">
              <a:latin typeface="Times New Roman"/>
              <a:cs typeface="Times New Roman"/>
            </a:endParaRPr>
          </a:p>
          <a:p>
            <a:pPr marL="309880" indent="-297180">
              <a:lnSpc>
                <a:spcPct val="100000"/>
              </a:lnSpc>
              <a:spcBef>
                <a:spcPts val="725"/>
              </a:spcBef>
              <a:buChar char="-"/>
              <a:tabLst>
                <a:tab pos="309880" algn="l"/>
              </a:tabLst>
            </a:pPr>
            <a:r>
              <a:rPr sz="4000" spc="-5" dirty="0">
                <a:solidFill>
                  <a:srgbClr val="D9F0F6"/>
                </a:solidFill>
                <a:latin typeface="Times New Roman"/>
                <a:cs typeface="Times New Roman"/>
              </a:rPr>
              <a:t>Pati</a:t>
            </a:r>
            <a:r>
              <a:rPr sz="4000" dirty="0">
                <a:solidFill>
                  <a:srgbClr val="D9F0F6"/>
                </a:solidFill>
                <a:latin typeface="Times New Roman"/>
                <a:cs typeface="Times New Roman"/>
              </a:rPr>
              <a:t>e</a:t>
            </a:r>
            <a:r>
              <a:rPr sz="4000" spc="-5" dirty="0">
                <a:solidFill>
                  <a:srgbClr val="D9F0F6"/>
                </a:solidFill>
                <a:latin typeface="Times New Roman"/>
                <a:cs typeface="Times New Roman"/>
              </a:rPr>
              <a:t>nt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83735" y="2520695"/>
            <a:ext cx="4192523" cy="34168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0492" y="758951"/>
            <a:ext cx="2921635" cy="5337175"/>
          </a:xfrm>
          <a:custGeom>
            <a:avLst/>
            <a:gdLst/>
            <a:ahLst/>
            <a:cxnLst/>
            <a:rect l="l" t="t" r="r" b="b"/>
            <a:pathLst>
              <a:path w="2921634" h="5337175">
                <a:moveTo>
                  <a:pt x="2921508" y="3048"/>
                </a:moveTo>
                <a:lnTo>
                  <a:pt x="2921495" y="0"/>
                </a:lnTo>
                <a:lnTo>
                  <a:pt x="2545080" y="0"/>
                </a:lnTo>
                <a:lnTo>
                  <a:pt x="2545080" y="3048"/>
                </a:lnTo>
                <a:lnTo>
                  <a:pt x="0" y="3048"/>
                </a:lnTo>
                <a:lnTo>
                  <a:pt x="0" y="5337048"/>
                </a:lnTo>
                <a:lnTo>
                  <a:pt x="2921508" y="5337048"/>
                </a:lnTo>
                <a:lnTo>
                  <a:pt x="2921508" y="3048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62000"/>
            <a:ext cx="4642485" cy="5334000"/>
          </a:xfrm>
          <a:custGeom>
            <a:avLst/>
            <a:gdLst/>
            <a:ahLst/>
            <a:cxnLst/>
            <a:rect l="l" t="t" r="r" b="b"/>
            <a:pathLst>
              <a:path w="4642485" h="5334000">
                <a:moveTo>
                  <a:pt x="4642104" y="0"/>
                </a:moveTo>
                <a:lnTo>
                  <a:pt x="0" y="0"/>
                </a:lnTo>
                <a:lnTo>
                  <a:pt x="0" y="5334000"/>
                </a:lnTo>
                <a:lnTo>
                  <a:pt x="4642104" y="5334000"/>
                </a:lnTo>
                <a:lnTo>
                  <a:pt x="4642104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863" y="859993"/>
            <a:ext cx="46202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92020" algn="l"/>
              </a:tabLst>
            </a:pPr>
            <a:r>
              <a:rPr sz="3600" b="1" spc="-55" dirty="0">
                <a:latin typeface="Corbel"/>
                <a:cs typeface="Corbel"/>
              </a:rPr>
              <a:t>PRODUCT	</a:t>
            </a:r>
            <a:r>
              <a:rPr sz="3600" b="1" spc="-60" dirty="0">
                <a:latin typeface="Corbel"/>
                <a:cs typeface="Corbel"/>
              </a:rPr>
              <a:t>FUNCTIONS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274" y="1586864"/>
            <a:ext cx="4364355" cy="33185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6730">
              <a:lnSpc>
                <a:spcPts val="3460"/>
              </a:lnSpc>
              <a:spcBef>
                <a:spcPts val="535"/>
              </a:spcBef>
              <a:buAutoNum type="arabicParenR"/>
              <a:tabLst>
                <a:tab pos="398145" algn="l"/>
                <a:tab pos="649605" algn="l"/>
              </a:tabLst>
            </a:pP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Profile</a:t>
            </a:r>
            <a:r>
              <a:rPr sz="3200" spc="-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management </a:t>
            </a:r>
            <a:r>
              <a:rPr sz="3200" spc="-6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by	Admin.</a:t>
            </a:r>
            <a:endParaRPr sz="3200">
              <a:latin typeface="Corbel"/>
              <a:cs typeface="Corbel"/>
            </a:endParaRPr>
          </a:p>
          <a:p>
            <a:pPr marL="424180" indent="-412115">
              <a:lnSpc>
                <a:spcPct val="100000"/>
              </a:lnSpc>
              <a:spcBef>
                <a:spcPts val="760"/>
              </a:spcBef>
              <a:buAutoNum type="arabicParenR"/>
              <a:tabLst>
                <a:tab pos="424815" algn="l"/>
              </a:tabLst>
            </a:pP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Registration</a:t>
            </a:r>
            <a:r>
              <a:rPr sz="32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and</a:t>
            </a:r>
            <a:r>
              <a:rPr sz="32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login</a:t>
            </a:r>
            <a:endParaRPr sz="3200">
              <a:latin typeface="Corbel"/>
              <a:cs typeface="Corbel"/>
            </a:endParaRPr>
          </a:p>
          <a:p>
            <a:pPr marL="1463675" lvl="1" indent="-782955">
              <a:lnSpc>
                <a:spcPct val="100000"/>
              </a:lnSpc>
              <a:spcBef>
                <a:spcPts val="819"/>
              </a:spcBef>
              <a:buAutoNum type="arabicParenR"/>
              <a:tabLst>
                <a:tab pos="1463675" algn="l"/>
                <a:tab pos="1464310" algn="l"/>
              </a:tabLst>
            </a:pP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Doctors</a:t>
            </a:r>
            <a:endParaRPr sz="3200">
              <a:latin typeface="Corbel"/>
              <a:cs typeface="Corbel"/>
            </a:endParaRPr>
          </a:p>
          <a:p>
            <a:pPr marL="1570355" lvl="1" indent="-808990">
              <a:lnSpc>
                <a:spcPct val="100000"/>
              </a:lnSpc>
              <a:spcBef>
                <a:spcPts val="815"/>
              </a:spcBef>
              <a:buAutoNum type="arabicParenR"/>
              <a:tabLst>
                <a:tab pos="1570355" algn="l"/>
                <a:tab pos="1570990" algn="l"/>
              </a:tabLst>
            </a:pP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Patients</a:t>
            </a:r>
            <a:endParaRPr sz="3200">
              <a:latin typeface="Corbel"/>
              <a:cs typeface="Corbel"/>
            </a:endParaRPr>
          </a:p>
          <a:p>
            <a:pPr marL="400050" indent="-387985">
              <a:lnSpc>
                <a:spcPct val="100000"/>
              </a:lnSpc>
              <a:spcBef>
                <a:spcPts val="820"/>
              </a:spcBef>
              <a:buAutoNum type="arabicParenR"/>
              <a:tabLst>
                <a:tab pos="400685" algn="l"/>
              </a:tabLst>
            </a:pP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Maintenance</a:t>
            </a:r>
            <a:r>
              <a:rPr sz="3200" spc="-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of</a:t>
            </a:r>
            <a:r>
              <a:rPr sz="3200" spc="-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records</a:t>
            </a:r>
            <a:endParaRPr sz="3200">
              <a:latin typeface="Corbel"/>
              <a:cs typeface="Corbe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7403" y="758951"/>
            <a:ext cx="6193536" cy="53309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2376" y="454088"/>
            <a:ext cx="11249025" cy="5908675"/>
            <a:chOff x="472376" y="454088"/>
            <a:chExt cx="11249025" cy="5908675"/>
          </a:xfrm>
        </p:grpSpPr>
        <p:sp>
          <p:nvSpPr>
            <p:cNvPr id="3" name="object 3"/>
            <p:cNvSpPr/>
            <p:nvPr/>
          </p:nvSpPr>
          <p:spPr>
            <a:xfrm>
              <a:off x="477773" y="459486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7773" y="459486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0" y="5897880"/>
                  </a:moveTo>
                  <a:lnTo>
                    <a:pt x="11237976" y="5897880"/>
                  </a:lnTo>
                  <a:lnTo>
                    <a:pt x="11237976" y="0"/>
                  </a:lnTo>
                  <a:lnTo>
                    <a:pt x="0" y="0"/>
                  </a:lnTo>
                  <a:lnTo>
                    <a:pt x="0" y="5897880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458724"/>
              <a:ext cx="8293608" cy="58978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</TotalTime>
  <Words>237</Words>
  <Application>Microsoft Office PowerPoint</Application>
  <PresentationFormat>Custom</PresentationFormat>
  <Paragraphs>47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Doctor  Appointment  System</vt:lpstr>
      <vt:lpstr>Team Members</vt:lpstr>
      <vt:lpstr>GUIDED BY</vt:lpstr>
      <vt:lpstr>PROJECT INTRODUCTION</vt:lpstr>
      <vt:lpstr>OBJECTIVE</vt:lpstr>
      <vt:lpstr>PROBLEM STATEMENT</vt:lpstr>
      <vt:lpstr>LIST OF MODULES</vt:lpstr>
      <vt:lpstr>PRODUCT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AND TECHNOLOGIES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Doctor  Appointment  System</dc:title>
  <cp:lastModifiedBy>Hp</cp:lastModifiedBy>
  <cp:revision>6</cp:revision>
  <dcterms:created xsi:type="dcterms:W3CDTF">2022-05-31T07:20:52Z</dcterms:created>
  <dcterms:modified xsi:type="dcterms:W3CDTF">2022-05-31T11:49:30Z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2022-05-31T00:00:00Z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2022-05-31T00:00:00Z</vt:filetime>
  </property>
</Properties>
</file>